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75" autoAdjust="0"/>
  </p:normalViewPr>
  <p:slideViewPr>
    <p:cSldViewPr snapToGrid="0">
      <p:cViewPr varScale="1">
        <p:scale>
          <a:sx n="92" d="100"/>
          <a:sy n="92" d="100"/>
        </p:scale>
        <p:origin x="54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32e8d1b2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32e8d1b2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32e8d1b2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a32e8d1b2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32e8d1b2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32e8d1b2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32e8d1b2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32e8d1b2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32e8d1b2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a32e8d1b2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32e8d1b2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32e8d1b2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32e8d1b2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a32e8d1b2d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32e8d1b2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32e8d1b2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a32e8d1b2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a32e8d1b2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32e8d1b2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a32e8d1b2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082d3af0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082d3af0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63254790f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63254790f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63254790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63254790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63254790f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63254790f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63254790f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63254790f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3254790f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3254790f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63254790f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63254790f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63254790f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63254790f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29d33d1d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629d33d1d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629d33d1d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629d33d1d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629d33d1d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629d33d1d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2af119fd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62af119fd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32e8d1b2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32e8d1b2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32e8d1b2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32e8d1b2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376325" y="142875"/>
            <a:ext cx="7317900" cy="11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Permitting And Licensing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Citizen Self Service Portal</a:t>
            </a:r>
            <a:endParaRPr sz="2900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161925" y="1919075"/>
            <a:ext cx="3933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On the websites Permits and Licensing home page, select the link for the: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“Citizen Self Service Portal”</a:t>
            </a:r>
            <a:endParaRPr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B8FC47-76B8-4AFB-A35C-959EDA179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6703" y="14287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110100" y="1753825"/>
            <a:ext cx="86196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Select the files to be uploaded, click “Submit” to complete the re-submittal process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153" name="Google Shape;153;p23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2: Submitting Revisions cont.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25" y="2501967"/>
            <a:ext cx="4503875" cy="243718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6">
            <a:alphaModFix/>
          </a:blip>
          <a:srcRect l="2776" t="-13295" r="-7939" b="4137"/>
          <a:stretch/>
        </p:blipFill>
        <p:spPr>
          <a:xfrm>
            <a:off x="4675825" y="2485300"/>
            <a:ext cx="4337100" cy="24773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Google Shape;157;p23"/>
          <p:cNvSpPr txBox="1"/>
          <p:nvPr/>
        </p:nvSpPr>
        <p:spPr>
          <a:xfrm>
            <a:off x="110100" y="2060550"/>
            <a:ext cx="903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Additional supporting documents, including the disposition of comments, can be uploaded </a:t>
            </a:r>
            <a:endParaRPr sz="1600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5F4162-85D8-438A-8ACB-59554B6DD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0045" y="71268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"/>
    </mc:Choice>
    <mc:Fallback xmlns="">
      <p:transition spd="slow" advTm="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body" idx="1"/>
          </p:nvPr>
        </p:nvSpPr>
        <p:spPr>
          <a:xfrm>
            <a:off x="68125" y="1878150"/>
            <a:ext cx="4092300" cy="27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Re-submittal review process:</a:t>
            </a:r>
            <a:endParaRPr sz="16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Re-submitted documents will be reviewed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additional revisions required, the re-submittal process will be repeated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Once all reviews have been approved, the Submittal Status will reflect “Approved”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Permit technicians will review pricing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Fees invoiced to Applicant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163" name="Google Shape;163;p24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3: Permit Approved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5825" y="2044825"/>
            <a:ext cx="5016449" cy="24944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18B4E-9536-485D-B9B6-3848D5628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0834" y="8287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0" y="1745950"/>
            <a:ext cx="48054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Invoice will be available on your Dashboard and sent via email</a:t>
            </a:r>
            <a:endParaRPr sz="1300"/>
          </a:p>
        </p:txBody>
      </p:sp>
      <p:sp>
        <p:nvSpPr>
          <p:cNvPr id="171" name="Google Shape;171;p25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4: Permit Invoice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00" y="2280764"/>
            <a:ext cx="3658926" cy="266316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0275" y="1844300"/>
            <a:ext cx="4319975" cy="2051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7500" y="3191775"/>
            <a:ext cx="2653276" cy="19517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6" name="Google Shape;176;p25"/>
          <p:cNvSpPr txBox="1"/>
          <p:nvPr/>
        </p:nvSpPr>
        <p:spPr>
          <a:xfrm>
            <a:off x="6181650" y="4003125"/>
            <a:ext cx="2980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To pay invoice, select “Add to Cart”</a:t>
            </a:r>
            <a:endParaRPr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A85AB8-F9D3-454A-A9A8-395F49BD4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287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0" y="1667300"/>
            <a:ext cx="4805400" cy="4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Select “Go To Cart” and “Check Out”</a:t>
            </a:r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4: Permit Invoice cont.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25" y="2115600"/>
            <a:ext cx="4288564" cy="20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350" y="1789125"/>
            <a:ext cx="4375631" cy="20339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075" y="3229700"/>
            <a:ext cx="5498800" cy="18597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6"/>
          <p:cNvSpPr txBox="1"/>
          <p:nvPr/>
        </p:nvSpPr>
        <p:spPr>
          <a:xfrm>
            <a:off x="6391325" y="3928725"/>
            <a:ext cx="275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Cashiering Receipt will be sent via email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5A46AE-A3B2-453C-9095-D055983BD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5101" y="67400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0" y="1745950"/>
            <a:ext cx="91440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Bonds will be requested, the workflow will reflect once the bonds have been received and recorded</a:t>
            </a:r>
            <a:endParaRPr sz="1300"/>
          </a:p>
        </p:txBody>
      </p:sp>
      <p:sp>
        <p:nvSpPr>
          <p:cNvPr id="193" name="Google Shape;193;p27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5: Bonds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158" y="2237450"/>
            <a:ext cx="4059317" cy="26307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0550" y="2237450"/>
            <a:ext cx="4710400" cy="26307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22A785-D9B7-4F6A-89FD-0E0F5B92B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0272" y="5143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4034575" y="1789125"/>
            <a:ext cx="5324400" cy="7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previous six Workflow steps are complete and the permit is ready to be issued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/>
          </a:p>
        </p:txBody>
      </p:sp>
      <p:sp>
        <p:nvSpPr>
          <p:cNvPr id="202" name="Google Shape;202;p28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6: Issue Permit 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25" y="1852050"/>
            <a:ext cx="3852450" cy="30425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25" y="2031001"/>
            <a:ext cx="3852449" cy="108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7125" y="2604125"/>
            <a:ext cx="3306949" cy="248447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98625" y="2430575"/>
            <a:ext cx="2062675" cy="8961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8" name="Google Shape;208;p28"/>
          <p:cNvSpPr txBox="1"/>
          <p:nvPr/>
        </p:nvSpPr>
        <p:spPr>
          <a:xfrm>
            <a:off x="4000550" y="3751450"/>
            <a:ext cx="1626600" cy="762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Click the printer icon to view and print your permit</a:t>
            </a:r>
            <a:endParaRPr sz="1250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7A0A64-E84D-49A4-A37A-5C19140A0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1194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106200" y="1714500"/>
            <a:ext cx="8931600" cy="4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Inspections available to be requested will show under Available Actions and in the Workflow 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214" name="Google Shape;214;p29"/>
          <p:cNvSpPr txBox="1"/>
          <p:nvPr/>
        </p:nvSpPr>
        <p:spPr>
          <a:xfrm>
            <a:off x="1484975" y="156909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7: Scheduling Inspections 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035" y="2040000"/>
            <a:ext cx="4625589" cy="1947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9599" y="2040000"/>
            <a:ext cx="3705151" cy="1947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8" name="Google Shape;218;p29"/>
          <p:cNvSpPr txBox="1"/>
          <p:nvPr/>
        </p:nvSpPr>
        <p:spPr>
          <a:xfrm>
            <a:off x="3200925" y="3916600"/>
            <a:ext cx="5576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To request an inspection:</a:t>
            </a:r>
            <a:endParaRPr sz="13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Select “Request”</a:t>
            </a:r>
            <a:endParaRPr sz="13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Select a Requested Date from the calendar </a:t>
            </a:r>
            <a:endParaRPr sz="13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Select AM or PM preferred</a:t>
            </a:r>
            <a:endParaRPr sz="13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oboto"/>
              <a:buChar char="●"/>
            </a:pPr>
            <a:r>
              <a:rPr lang="en" sz="13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Select “Submit”</a:t>
            </a:r>
            <a:endParaRPr sz="13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441167-2E66-4B1B-84E8-F76EB19B9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4920" y="51435"/>
            <a:ext cx="182880" cy="182880"/>
          </a:xfrm>
          <a:prstGeom prst="rect">
            <a:avLst/>
          </a:prstGeom>
        </p:spPr>
      </p:pic>
    </p:spTree>
  </p:cSld>
  <p:clrMapOvr>
    <a:masterClrMapping/>
  </p:clrMapOvr>
  <p:transition spd="slow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body" idx="1"/>
          </p:nvPr>
        </p:nvSpPr>
        <p:spPr>
          <a:xfrm>
            <a:off x="68125" y="1714500"/>
            <a:ext cx="5358600" cy="4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Green check will confirm inspection has been requested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224" name="Google Shape;224;p30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7: Scheduling Inspections cont.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25" y="2917951"/>
            <a:ext cx="2204925" cy="21124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7" name="Google Shape;227;p30"/>
          <p:cNvSpPr txBox="1"/>
          <p:nvPr/>
        </p:nvSpPr>
        <p:spPr>
          <a:xfrm>
            <a:off x="5345400" y="3995250"/>
            <a:ext cx="3566400" cy="738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Inspections requested will appear in the My Inspections section of the Dashboard and will also be shown in the Workflow and Inspections tab</a:t>
            </a:r>
            <a:endParaRPr sz="17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7775" y="2202300"/>
            <a:ext cx="1939600" cy="25528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5400" y="1789124"/>
            <a:ext cx="3566374" cy="21124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5F2D33-DD13-4B06-BCCD-BDB277062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2995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body" idx="1"/>
          </p:nvPr>
        </p:nvSpPr>
        <p:spPr>
          <a:xfrm>
            <a:off x="0" y="1840325"/>
            <a:ext cx="3524700" cy="23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All inspections will be shown on the “Inspections” tab, and Inspections can be canceled by selecting “Cancel Inspection”</a:t>
            </a: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i="1" dirty="0"/>
              <a:t>NOTE:  The system will not allow certain inspections to be scheduled until the prerequisite inspections are complete in the Workflow  </a:t>
            </a:r>
            <a:r>
              <a:rPr lang="en" sz="1300" dirty="0"/>
              <a:t> </a:t>
            </a: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 dirty="0"/>
          </a:p>
        </p:txBody>
      </p:sp>
      <p:sp>
        <p:nvSpPr>
          <p:cNvPr id="235" name="Google Shape;235;p31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7: Scheduling Inspections cont.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4700" y="1880565"/>
            <a:ext cx="5299850" cy="30035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B5460D-EC2E-492A-9681-9D3C60706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6150" y="81585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455D9-DE50-478C-818F-C5CD5904E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999" y="2743201"/>
            <a:ext cx="606151" cy="396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>
            <a:spLocks noGrp="1"/>
          </p:cNvSpPr>
          <p:nvPr>
            <p:ph type="body" idx="1"/>
          </p:nvPr>
        </p:nvSpPr>
        <p:spPr>
          <a:xfrm>
            <a:off x="106200" y="1789127"/>
            <a:ext cx="8931600" cy="9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Inspections requested will be reviewed by Village staff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i="1"/>
              <a:t>NOTE: Once confirmed, the Workflow and My Inspections will be updated from “requested” to “scheduled”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243" name="Google Shape;243;p32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7: Scheduling Inspections cont. 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500" y="3119325"/>
            <a:ext cx="4264501" cy="15103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0200" y="2831275"/>
            <a:ext cx="4299624" cy="1798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4155F-BB68-4CF9-989B-3162D32A1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5872" y="92699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368450" y="55050"/>
            <a:ext cx="8045700" cy="9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Citizen Self Service portal in Civic Access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117975" y="1919075"/>
            <a:ext cx="3326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Log into your Citizen Self Service portal to access your permits</a:t>
            </a:r>
            <a:endParaRPr i="1" dirty="0"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4525" y="1745250"/>
            <a:ext cx="5350725" cy="32777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6017CE-9BEC-43D3-B36D-76073C203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3810" y="120499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>
            <a:spLocks noGrp="1"/>
          </p:cNvSpPr>
          <p:nvPr>
            <p:ph type="body" idx="1"/>
          </p:nvPr>
        </p:nvSpPr>
        <p:spPr>
          <a:xfrm>
            <a:off x="0" y="1789125"/>
            <a:ext cx="3334500" cy="29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Inspection process:</a:t>
            </a:r>
            <a:endParaRPr sz="130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Village inspectors will complete the scheduled inspection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Results and comments can be entered in the field from a laptop or iPad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Results are visible in real time on your Dashboard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 failed inspection will automatically populate “Re-inspection required” under the Available Actions section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Reschedule the failed inspection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252" name="Google Shape;252;p33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7: Inspections Results 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" name="Google Shape;25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485" y="1789124"/>
            <a:ext cx="5300225" cy="32993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2300" y="1798875"/>
            <a:ext cx="5279401" cy="123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554DBA-0D14-4517-83EC-A5355C75E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9232" y="5143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>
            <a:spLocks noGrp="1"/>
          </p:cNvSpPr>
          <p:nvPr>
            <p:ph type="body" idx="1"/>
          </p:nvPr>
        </p:nvSpPr>
        <p:spPr>
          <a:xfrm>
            <a:off x="106200" y="1789121"/>
            <a:ext cx="8931600" cy="5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all prerequisite inspections are complete, final inspections can be scheduled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/>
              <a:t>TheRRe</a:t>
            </a:r>
            <a:endParaRPr sz="1300"/>
          </a:p>
        </p:txBody>
      </p:sp>
      <p:sp>
        <p:nvSpPr>
          <p:cNvPr id="261" name="Google Shape;261;p34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7: Inspections results cont. 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3" name="Google Shape;2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1015" y="2244277"/>
            <a:ext cx="4743718" cy="213337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225" y="2873452"/>
            <a:ext cx="3829790" cy="213337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5" name="Google Shape;265;p34"/>
          <p:cNvSpPr txBox="1"/>
          <p:nvPr/>
        </p:nvSpPr>
        <p:spPr>
          <a:xfrm>
            <a:off x="106200" y="2244275"/>
            <a:ext cx="4004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Failed inspections will remain in the Workflow and will be shown in red, passing inspections shown in green</a:t>
            </a:r>
            <a:endParaRPr sz="1200" i="1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4239050" y="4490725"/>
            <a:ext cx="453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 Progress wheel will reflect the status of  Workflow as </a:t>
            </a:r>
            <a:r>
              <a:rPr lang="en" sz="1100" i="1">
                <a:solidFill>
                  <a:schemeClr val="lt2"/>
                </a:solidFill>
                <a:highlight>
                  <a:srgbClr val="00FF00"/>
                </a:highlight>
                <a:latin typeface="Roboto"/>
                <a:ea typeface="Roboto"/>
                <a:cs typeface="Roboto"/>
                <a:sym typeface="Roboto"/>
              </a:rPr>
              <a:t>Completed,</a:t>
            </a:r>
            <a:r>
              <a:rPr lang="en" sz="11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i="1">
                <a:solidFill>
                  <a:schemeClr val="lt2"/>
                </a:solidFill>
                <a:highlight>
                  <a:srgbClr val="A4C2F4"/>
                </a:highlight>
                <a:latin typeface="Roboto"/>
                <a:ea typeface="Roboto"/>
                <a:cs typeface="Roboto"/>
                <a:sym typeface="Roboto"/>
              </a:rPr>
              <a:t>In Progress,</a:t>
            </a:r>
            <a:r>
              <a:rPr lang="en" sz="11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100" i="1">
                <a:solidFill>
                  <a:schemeClr val="lt2"/>
                </a:solidFill>
                <a:highlight>
                  <a:srgbClr val="CCCCCC"/>
                </a:highlight>
                <a:latin typeface="Roboto"/>
                <a:ea typeface="Roboto"/>
                <a:cs typeface="Roboto"/>
                <a:sym typeface="Roboto"/>
              </a:rPr>
              <a:t>Not Started</a:t>
            </a:r>
            <a:endParaRPr sz="1100" i="1">
              <a:solidFill>
                <a:schemeClr val="lt2"/>
              </a:solidFill>
              <a:highlight>
                <a:srgbClr val="CCCCCC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58C20B-B6F6-47D9-BB82-FB28F77A4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5245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>
            <a:spLocks noGrp="1"/>
          </p:cNvSpPr>
          <p:nvPr>
            <p:ph type="body" idx="1"/>
          </p:nvPr>
        </p:nvSpPr>
        <p:spPr>
          <a:xfrm>
            <a:off x="106200" y="1789125"/>
            <a:ext cx="4178700" cy="31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Final inspections are scheduled in the same manor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Steps to complete the project:</a:t>
            </a:r>
            <a:endParaRPr sz="130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Village staff will review the project to confirm all final inspections passed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Certificate of Occupancy will be approved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Bonds Released and Refunded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272" name="Google Shape;272;p35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8: Final Inspections </a:t>
            </a:r>
            <a:endParaRPr sz="2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8500" y="1789125"/>
            <a:ext cx="4674200" cy="32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7BE28D-A2A0-40D1-8C15-0D38E7FC2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2995" y="102250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106200" y="1789125"/>
            <a:ext cx="8731500" cy="9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 dirty="0"/>
              <a:t>NOTE:  Workflow will update to reflect that the bonds were released and refunded.  Once issued, the Certificate of Occupancy will be located in the “Sub-Records” tab on the permit management homescreen</a:t>
            </a:r>
            <a:endParaRPr sz="1300" i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 dirty="0"/>
          </a:p>
        </p:txBody>
      </p:sp>
      <p:sp>
        <p:nvSpPr>
          <p:cNvPr id="280" name="Google Shape;280;p36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Certificate of Occupancy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" name="Google Shape;28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713" y="2571750"/>
            <a:ext cx="3512925" cy="2459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3499" y="2571749"/>
            <a:ext cx="4898450" cy="1344125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D99F8D-E133-4C30-AB47-CF187D448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1949" y="51435"/>
            <a:ext cx="182880" cy="182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A8976-1DE2-4BE8-ABD7-3215F59E82F8}"/>
              </a:ext>
            </a:extLst>
          </p:cNvPr>
          <p:cNvSpPr txBox="1"/>
          <p:nvPr/>
        </p:nvSpPr>
        <p:spPr>
          <a:xfrm>
            <a:off x="3993499" y="4029037"/>
            <a:ext cx="4898450" cy="692497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0" i="1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NOTE: Many permits will not require bonds or a Certificate of Occupancy (CO).  If a bond or CO are not required, your project is complete once all final inspections have passed.</a:t>
            </a:r>
            <a:endParaRPr lang="en-US"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2"/>
    </mc:Choice>
    <mc:Fallback xmlns="">
      <p:transition spd="slow" advTm="1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/>
        </p:nvSpPr>
        <p:spPr>
          <a:xfrm>
            <a:off x="1384175" y="173025"/>
            <a:ext cx="7841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525" y="1752162"/>
            <a:ext cx="3770926" cy="282996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3525" y="2315800"/>
            <a:ext cx="3632351" cy="20549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6425" y="3444700"/>
            <a:ext cx="3983301" cy="1698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3" name="Google Shape;293;p37"/>
          <p:cNvSpPr txBox="1"/>
          <p:nvPr/>
        </p:nvSpPr>
        <p:spPr>
          <a:xfrm>
            <a:off x="4050300" y="1752150"/>
            <a:ext cx="4949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Landing Page &amp; Top Menu Bar in Citizen Self Service</a:t>
            </a:r>
            <a:endParaRPr sz="15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4DB83A-B596-4899-BF56-03C3193C2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5172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>
            <a:spLocks noGrp="1"/>
          </p:cNvSpPr>
          <p:nvPr>
            <p:ph type="body" idx="1"/>
          </p:nvPr>
        </p:nvSpPr>
        <p:spPr>
          <a:xfrm>
            <a:off x="68125" y="1789127"/>
            <a:ext cx="8931600" cy="9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299" name="Google Shape;299;p38"/>
          <p:cNvSpPr txBox="1"/>
          <p:nvPr/>
        </p:nvSpPr>
        <p:spPr>
          <a:xfrm>
            <a:off x="1384175" y="173025"/>
            <a:ext cx="78411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Overview cont.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50" y="1789125"/>
            <a:ext cx="2316475" cy="33414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1258" y="2603625"/>
            <a:ext cx="4667518" cy="196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5450" y="1789125"/>
            <a:ext cx="3291751" cy="196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4" name="Google Shape;304;p38"/>
          <p:cNvSpPr txBox="1"/>
          <p:nvPr/>
        </p:nvSpPr>
        <p:spPr>
          <a:xfrm>
            <a:off x="2462350" y="1789125"/>
            <a:ext cx="305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More Info tab shows all information from the permit application</a:t>
            </a:r>
            <a:endParaRPr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7065425" y="3891100"/>
            <a:ext cx="215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Account information can be viewed and updated</a:t>
            </a:r>
            <a:endParaRPr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7424FD-F691-47A3-A0E5-6233414ED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2995" y="83898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>
            <a:spLocks noGrp="1"/>
          </p:cNvSpPr>
          <p:nvPr>
            <p:ph type="body" idx="1"/>
          </p:nvPr>
        </p:nvSpPr>
        <p:spPr>
          <a:xfrm>
            <a:off x="2771999" y="1789126"/>
            <a:ext cx="6227725" cy="20988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4400" dirty="0"/>
              <a:t>Thank you!</a:t>
            </a:r>
            <a:endParaRPr sz="44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/>
          </a:p>
        </p:txBody>
      </p:sp>
      <p:sp>
        <p:nvSpPr>
          <p:cNvPr id="311" name="Google Shape;311;p39"/>
          <p:cNvSpPr txBox="1"/>
          <p:nvPr/>
        </p:nvSpPr>
        <p:spPr>
          <a:xfrm>
            <a:off x="1384175" y="173025"/>
            <a:ext cx="7841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3CBE7E-DB58-4BBD-8F07-499CEBE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6844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"/>
    </mc:Choice>
    <mc:Fallback xmlns="">
      <p:transition spd="slow" advTm="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1360600" y="86525"/>
            <a:ext cx="82221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Citizen Self Service Portal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Accessing the Dashboard</a:t>
            </a:r>
            <a:endParaRPr sz="290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180900" y="2131325"/>
            <a:ext cx="4105200" cy="24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Once logged in to your Civic Access portal account, select “Dashboard” from the top menu bar</a:t>
            </a:r>
            <a:endParaRPr sz="1800"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2"/>
          </p:nvPr>
        </p:nvSpPr>
        <p:spPr>
          <a:xfrm>
            <a:off x="6244550" y="3004300"/>
            <a:ext cx="1470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7675" y="1757950"/>
            <a:ext cx="4064325" cy="330961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4E2D17-2121-4400-A3F8-844205B5B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9120" y="75938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1470700" y="70775"/>
            <a:ext cx="7223400" cy="12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Citizen Self Service Portal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Dashboard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0" y="2076275"/>
            <a:ext cx="4133700" cy="24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All permit applications submitted to the Village will be appear on your Dashboard, click “View My Permits” 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i="1"/>
              <a:t>NOTE:  All communication with the Village can take place through the Citizen Self Service Portal</a:t>
            </a:r>
            <a:r>
              <a:rPr lang="en" sz="1800"/>
              <a:t> </a:t>
            </a:r>
            <a:endParaRPr sz="1800"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3700" y="1840225"/>
            <a:ext cx="4718174" cy="3269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614ED8-05FC-4C7B-8284-12F899335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3026" y="74590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243800" y="1656400"/>
            <a:ext cx="8509500" cy="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Individual reviews completed by Village staff are available in the “Review” tab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i="1"/>
          </a:p>
        </p:txBody>
      </p:sp>
      <p:sp>
        <p:nvSpPr>
          <p:cNvPr id="107" name="Google Shape;107;p18"/>
          <p:cNvSpPr txBox="1"/>
          <p:nvPr/>
        </p:nvSpPr>
        <p:spPr>
          <a:xfrm>
            <a:off x="1368450" y="86500"/>
            <a:ext cx="7510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1: Permit Review Process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950" y="2257150"/>
            <a:ext cx="3569681" cy="2831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8800" y="2257162"/>
            <a:ext cx="4730451" cy="2831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" name="Google Shape;111;p18"/>
          <p:cNvSpPr txBox="1"/>
          <p:nvPr/>
        </p:nvSpPr>
        <p:spPr>
          <a:xfrm>
            <a:off x="243800" y="1887525"/>
            <a:ext cx="8900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Reviews requiring re-submittal will appear in red, reviews approved will appear in green</a:t>
            </a:r>
            <a:endParaRPr sz="1500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9FB718-E7E8-4E5D-8274-50C769149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9250" y="86500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0" y="1759750"/>
            <a:ext cx="41211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Once all reviews are complete, a Corrections Report compiling all review comments will be emailed to the applicant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 dirty="0"/>
          </a:p>
        </p:txBody>
      </p:sp>
      <p:sp>
        <p:nvSpPr>
          <p:cNvPr id="117" name="Google Shape;117;p19"/>
          <p:cNvSpPr txBox="1"/>
          <p:nvPr/>
        </p:nvSpPr>
        <p:spPr>
          <a:xfrm>
            <a:off x="1376325" y="126360"/>
            <a:ext cx="751667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1: Permit Review Process cont.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3777" y="1759761"/>
            <a:ext cx="4532223" cy="1623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0175" y="2820435"/>
            <a:ext cx="3381901" cy="224739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" name="Google Shape;121;p19"/>
          <p:cNvSpPr txBox="1"/>
          <p:nvPr/>
        </p:nvSpPr>
        <p:spPr>
          <a:xfrm>
            <a:off x="6291725" y="4026700"/>
            <a:ext cx="2666100" cy="923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 Resubmittal will require a written disposition to each review comment</a:t>
            </a:r>
            <a:endParaRPr sz="1600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9D8A6D-B927-4110-86F3-F20D5793C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4560" y="75672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EA2706-0FD6-4A24-A408-180124B55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1904" y="2536778"/>
            <a:ext cx="129653" cy="13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68125" y="1745950"/>
            <a:ext cx="5106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127" name="Google Shape;127;p20"/>
          <p:cNvSpPr txBox="1"/>
          <p:nvPr/>
        </p:nvSpPr>
        <p:spPr>
          <a:xfrm>
            <a:off x="1376325" y="14287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2: Submitting Revisions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450" y="2016725"/>
            <a:ext cx="5159224" cy="24661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" name="Google Shape;130;p20"/>
          <p:cNvSpPr txBox="1"/>
          <p:nvPr/>
        </p:nvSpPr>
        <p:spPr>
          <a:xfrm>
            <a:off x="161450" y="1978350"/>
            <a:ext cx="3317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Required Re-submittals will appear in the Attachments tab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NOTE: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There are several steps to the re-submittal process</a:t>
            </a:r>
            <a:endParaRPr sz="1600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FDB0E8-41D6-41EB-96D4-C7B83FDB0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1869" y="5143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"/>
    </mc:Choice>
    <mc:Fallback xmlns="">
      <p:transition spd="slow" advTm="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10100" y="1878150"/>
            <a:ext cx="5481600" cy="27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Begin the re-submittal process by selecting “Resubmit”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i="1"/>
              <a:t>NOTE: Review comments can be viewed by selecting “Markups” </a:t>
            </a:r>
            <a:endParaRPr sz="16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sp>
        <p:nvSpPr>
          <p:cNvPr id="136" name="Google Shape;136;p21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2: Submitting Revisions cont.</a:t>
            </a:r>
            <a:endParaRPr sz="29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750" y="1789125"/>
            <a:ext cx="3543751" cy="27184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100" y="3220825"/>
            <a:ext cx="5481600" cy="167702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928A51-0398-4F65-8CFB-E893395D2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0061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110100" y="1789125"/>
            <a:ext cx="8147700" cy="2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Acknowledge the re-submittal requirement, click “Next” to continue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 dirty="0"/>
          </a:p>
        </p:txBody>
      </p:sp>
      <p:sp>
        <p:nvSpPr>
          <p:cNvPr id="145" name="Google Shape;145;p22"/>
          <p:cNvSpPr txBox="1"/>
          <p:nvPr/>
        </p:nvSpPr>
        <p:spPr>
          <a:xfrm>
            <a:off x="1384175" y="173025"/>
            <a:ext cx="784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Citizen Self Service Permit Management</a:t>
            </a: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2: Submitting Revisions cont.</a:t>
            </a:r>
            <a:endParaRPr sz="2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175" y="2249325"/>
            <a:ext cx="5748674" cy="2751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ADC50-03CC-4C6C-87EF-54D0C12AE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7312" y="81585"/>
            <a:ext cx="182880" cy="18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"/>
    </mc:Choice>
    <mc:Fallback xmlns="">
      <p:transition spd="slow" advTm="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1002</Words>
  <Application>Microsoft Office PowerPoint</Application>
  <PresentationFormat>On-screen Show (16:9)</PresentationFormat>
  <Paragraphs>138</Paragraphs>
  <Slides>26</Slides>
  <Notes>26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Roboto</vt:lpstr>
      <vt:lpstr>Material</vt:lpstr>
      <vt:lpstr>Online Permitting And Licensing Citizen Self Service Portal</vt:lpstr>
      <vt:lpstr>Citizen Self Service portal in Civic Access</vt:lpstr>
      <vt:lpstr>Citizen Self Service Portal Accessing the Dashboard</vt:lpstr>
      <vt:lpstr>Citizen Self Service Portal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Village of  Arlington Heights Online Permit Management</dc:title>
  <dc:creator>Julius, Nanci</dc:creator>
  <cp:lastModifiedBy>Davis, Craig</cp:lastModifiedBy>
  <cp:revision>8</cp:revision>
  <dcterms:modified xsi:type="dcterms:W3CDTF">2024-02-28T14:39:06Z</dcterms:modified>
</cp:coreProperties>
</file>